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2CACCC-DD48-4A37-853D-D99312609857}">
  <a:tblStyle styleId="{DD2CACCC-DD48-4A37-853D-D9931260985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4.xml"/><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slide" Target="slides/slide6.xml"/><Relationship Id="rId24" Type="http://schemas.openxmlformats.org/officeDocument/2006/relationships/font" Target="fonts/PlusJakartaSansMedium-boldItalic.fntdata"/><Relationship Id="rId12" Type="http://schemas.openxmlformats.org/officeDocument/2006/relationships/slide" Target="slides/slide5.xml"/><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f965f8e4d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f965f8e4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a4e6dc973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a4e6dc97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af965f8e4d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af965f8e4d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af965f8e4d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af965f8e4d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af965f8e4d_0_3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af965f8e4d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af965f8e4d_0_3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af965f8e4d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330d695aa6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330d695aa6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hyperlink" Target="https://youtu.be/_JnlWOx-huo?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694375" y="2033405"/>
            <a:ext cx="1056525" cy="1056525"/>
          </a:xfrm>
          <a:prstGeom prst="rect">
            <a:avLst/>
          </a:prstGeom>
          <a:noFill/>
          <a:ln>
            <a:noFill/>
          </a:ln>
        </p:spPr>
      </p:pic>
      <p:pic>
        <p:nvPicPr>
          <p:cNvPr id="100" name="Google Shape;100;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Genocide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25"/>
          <p:cNvGraphicFramePr/>
          <p:nvPr/>
        </p:nvGraphicFramePr>
        <p:xfrm>
          <a:off x="455300" y="3113700"/>
          <a:ext cx="3000000" cy="3000000"/>
        </p:xfrm>
        <a:graphic>
          <a:graphicData uri="http://schemas.openxmlformats.org/drawingml/2006/table">
            <a:tbl>
              <a:tblPr>
                <a:noFill/>
                <a:tableStyleId>{DD2CACCC-DD48-4A37-853D-D99312609857}</a:tableStyleId>
              </a:tblPr>
              <a:tblGrid>
                <a:gridCol w="6918375"/>
              </a:tblGrid>
              <a:tr h="431125">
                <a:tc>
                  <a:txBody>
                    <a:bodyPr/>
                    <a:lstStyle/>
                    <a:p>
                      <a:pPr indent="0" lvl="0" marL="0" rtl="0" algn="l">
                        <a:lnSpc>
                          <a:spcPct val="115000"/>
                        </a:lnSpc>
                        <a:spcBef>
                          <a:spcPts val="0"/>
                        </a:spcBef>
                        <a:spcAft>
                          <a:spcPts val="0"/>
                        </a:spcAft>
                        <a:buNone/>
                      </a:pPr>
                      <a:r>
                        <a:rPr b="1" lang="en" sz="1200">
                          <a:solidFill>
                            <a:srgbClr val="0F0F0F"/>
                          </a:solidFill>
                          <a:highlight>
                            <a:srgbClr val="FFFFFF"/>
                          </a:highlight>
                          <a:latin typeface="Halant"/>
                          <a:ea typeface="Halant"/>
                          <a:cs typeface="Halant"/>
                          <a:sym typeface="Halant"/>
                        </a:rPr>
                        <a:t>United Nations - </a:t>
                      </a:r>
                      <a:r>
                        <a:rPr b="1" lang="en" sz="1200" u="sng">
                          <a:solidFill>
                            <a:schemeClr val="hlink"/>
                          </a:solidFill>
                          <a:highlight>
                            <a:srgbClr val="FFFFFF"/>
                          </a:highlight>
                          <a:latin typeface="Halant"/>
                          <a:ea typeface="Halant"/>
                          <a:cs typeface="Halant"/>
                          <a:sym typeface="Halant"/>
                          <a:hlinkClick r:id="rId6"/>
                        </a:rPr>
                        <a:t>“How Genocide Became Part of International Law”</a:t>
                      </a:r>
                      <a:r>
                        <a:rPr b="1" lang="en" sz="1200">
                          <a:solidFill>
                            <a:srgbClr val="0F0F0F"/>
                          </a:solidFill>
                          <a:highlight>
                            <a:srgbClr val="FFFFFF"/>
                          </a:highlight>
                          <a:latin typeface="Halant"/>
                          <a:ea typeface="Halant"/>
                          <a:cs typeface="Halant"/>
                          <a:sym typeface="Halant"/>
                        </a:rPr>
                        <a:t> </a:t>
                      </a:r>
                      <a:r>
                        <a:rPr b="1" lang="en" sz="1200">
                          <a:latin typeface="Halant"/>
                          <a:ea typeface="Halant"/>
                          <a:cs typeface="Halant"/>
                          <a:sym typeface="Halant"/>
                        </a:rPr>
                        <a:t>Video Transcript:</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will be recalled that in December 1946, the General Assembly by unanimous vote affirmed that genocide is a crime under international law which the civilized world condemns and for the commission of which principles and accomplices are punishable. History is filled with tragic chapters of hatred and persecution that have led to mass violence against persecuted minorities. That is why the world must be ever alert to the warnings signs of genocide and act quickly and early to avert it. I do not wish to repeat what's already been said here. My aim today is to share our story in the hope of speaking to the failures in Srebrenica, the lessons to be learned, and our ongoing commitment to honor genocide victims and survivors. How did we get there? How do we get to the point where an entire nation is chanting we will exterminate you? There was a collective failure but I think we have a chance for collective response in a positive way to change what has happened. After the Holocaust the world seemed eager to find a more cooperative path. The founding of the United Nations was an expression of that moment. The U.N Charter, Universal Declaration of Human Rights, and the Genocide Convention enshrined the commitment to equality and human rights. And humankind dared to believe that tribal identities would diminish in importance. We were wrong. Our commitment to prevent another Rwanda or another </a:t>
                      </a:r>
                      <a:r>
                        <a:rPr lang="en" sz="1200">
                          <a:solidFill>
                            <a:schemeClr val="dk1"/>
                          </a:solidFill>
                          <a:latin typeface="Inter"/>
                          <a:ea typeface="Inter"/>
                          <a:cs typeface="Inter"/>
                          <a:sym typeface="Inter"/>
                        </a:rPr>
                        <a:t>Srebrenica</a:t>
                      </a:r>
                      <a:r>
                        <a:rPr lang="en" sz="1200">
                          <a:solidFill>
                            <a:schemeClr val="dk1"/>
                          </a:solidFill>
                          <a:latin typeface="Inter"/>
                          <a:ea typeface="Inter"/>
                          <a:cs typeface="Inter"/>
                          <a:sym typeface="Inter"/>
                        </a:rPr>
                        <a:t> is an attempt to ensure that, collectively, we can create a society that is at peace, and a society that can live with its conscience. The United Nations and the principles that it stands gives us hope that we could do things together in a peaceful way and allow the world to finally put these Holocausts behind 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878100" y="20333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55300" y="7377000"/>
            <a:ext cx="6861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must the world “be ever alert to the warning signs” of genocide?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United Nations respond when “the world seemed eager to find a more cooperative path?”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8" name="Google Shape;108;p25"/>
          <p:cNvSpPr txBox="1"/>
          <p:nvPr/>
        </p:nvSpPr>
        <p:spPr>
          <a:xfrm>
            <a:off x="483538" y="17286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8" name="Google Shape;118;p26"/>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the example provided in the image.</a:t>
            </a:r>
            <a:endParaRPr sz="1200">
              <a:solidFill>
                <a:schemeClr val="dk1"/>
              </a:solidFill>
              <a:latin typeface="Halant"/>
              <a:ea typeface="Halant"/>
              <a:cs typeface="Halant"/>
              <a:sym typeface="Halant"/>
            </a:endParaRPr>
          </a:p>
        </p:txBody>
      </p:sp>
      <p:sp>
        <p:nvSpPr>
          <p:cNvPr id="119" name="Google Shape;119;p26"/>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20" name="Google Shape;120;p26"/>
          <p:cNvGrpSpPr/>
          <p:nvPr/>
        </p:nvGrpSpPr>
        <p:grpSpPr>
          <a:xfrm>
            <a:off x="227819" y="1379516"/>
            <a:ext cx="816300" cy="655198"/>
            <a:chOff x="227819" y="1379516"/>
            <a:chExt cx="816300" cy="655198"/>
          </a:xfrm>
        </p:grpSpPr>
        <p:grpSp>
          <p:nvGrpSpPr>
            <p:cNvPr id="121" name="Google Shape;121;p26"/>
            <p:cNvGrpSpPr/>
            <p:nvPr/>
          </p:nvGrpSpPr>
          <p:grpSpPr>
            <a:xfrm>
              <a:off x="277646" y="1379516"/>
              <a:ext cx="716646" cy="655198"/>
              <a:chOff x="0" y="-56030"/>
              <a:chExt cx="812800" cy="812800"/>
            </a:xfrm>
          </p:grpSpPr>
          <p:sp>
            <p:nvSpPr>
              <p:cNvPr id="122" name="Google Shape;122;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4" name="Google Shape;124;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125" name="Google Shape;125;p26"/>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26" name="Google Shape;126;p26"/>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27" name="Google Shape;127;p26"/>
          <p:cNvGrpSpPr/>
          <p:nvPr/>
        </p:nvGrpSpPr>
        <p:grpSpPr>
          <a:xfrm>
            <a:off x="6557444" y="3367141"/>
            <a:ext cx="816300" cy="655198"/>
            <a:chOff x="227819" y="1379516"/>
            <a:chExt cx="816300" cy="655198"/>
          </a:xfrm>
        </p:grpSpPr>
        <p:grpSp>
          <p:nvGrpSpPr>
            <p:cNvPr id="128" name="Google Shape;128;p26"/>
            <p:cNvGrpSpPr/>
            <p:nvPr/>
          </p:nvGrpSpPr>
          <p:grpSpPr>
            <a:xfrm>
              <a:off x="277646" y="1379516"/>
              <a:ext cx="716646" cy="655198"/>
              <a:chOff x="0" y="-56030"/>
              <a:chExt cx="812800" cy="812800"/>
            </a:xfrm>
          </p:grpSpPr>
          <p:sp>
            <p:nvSpPr>
              <p:cNvPr id="129" name="Google Shape;129;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1" name="Google Shape;131;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132" name="Google Shape;132;p26"/>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33" name="Google Shape;133;p26"/>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34" name="Google Shape;134;p26"/>
          <p:cNvGrpSpPr/>
          <p:nvPr/>
        </p:nvGrpSpPr>
        <p:grpSpPr>
          <a:xfrm>
            <a:off x="227819" y="5341916"/>
            <a:ext cx="816300" cy="655198"/>
            <a:chOff x="227819" y="1379516"/>
            <a:chExt cx="816300" cy="655198"/>
          </a:xfrm>
        </p:grpSpPr>
        <p:grpSp>
          <p:nvGrpSpPr>
            <p:cNvPr id="135" name="Google Shape;135;p26"/>
            <p:cNvGrpSpPr/>
            <p:nvPr/>
          </p:nvGrpSpPr>
          <p:grpSpPr>
            <a:xfrm>
              <a:off x="277646" y="1379516"/>
              <a:ext cx="716646" cy="655198"/>
              <a:chOff x="0" y="-56030"/>
              <a:chExt cx="812800" cy="812800"/>
            </a:xfrm>
          </p:grpSpPr>
          <p:sp>
            <p:nvSpPr>
              <p:cNvPr id="136" name="Google Shape;136;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8" name="Google Shape;138;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139" name="Google Shape;139;p26"/>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40" name="Google Shape;140;p26"/>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41" name="Google Shape;141;p26"/>
          <p:cNvGrpSpPr/>
          <p:nvPr/>
        </p:nvGrpSpPr>
        <p:grpSpPr>
          <a:xfrm>
            <a:off x="6557444" y="7329541"/>
            <a:ext cx="816300" cy="655198"/>
            <a:chOff x="227819" y="1379516"/>
            <a:chExt cx="816300" cy="655198"/>
          </a:xfrm>
        </p:grpSpPr>
        <p:grpSp>
          <p:nvGrpSpPr>
            <p:cNvPr id="142" name="Google Shape;142;p26"/>
            <p:cNvGrpSpPr/>
            <p:nvPr/>
          </p:nvGrpSpPr>
          <p:grpSpPr>
            <a:xfrm>
              <a:off x="277646" y="1379516"/>
              <a:ext cx="716646" cy="655198"/>
              <a:chOff x="0" y="-56030"/>
              <a:chExt cx="812800" cy="812800"/>
            </a:xfrm>
          </p:grpSpPr>
          <p:sp>
            <p:nvSpPr>
              <p:cNvPr id="143" name="Google Shape;143;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5" name="Google Shape;145;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146" name="Google Shape;146;p26"/>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52" name="Google Shape;15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5" name="Google Shape;15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6" name="Google Shape;156;p27"/>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p:txBody>
      </p:sp>
      <p:sp>
        <p:nvSpPr>
          <p:cNvPr id="157" name="Google Shape;157;p27"/>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58" name="Google Shape;158;p27"/>
          <p:cNvGrpSpPr/>
          <p:nvPr/>
        </p:nvGrpSpPr>
        <p:grpSpPr>
          <a:xfrm>
            <a:off x="227819" y="1379516"/>
            <a:ext cx="816300" cy="655198"/>
            <a:chOff x="227819" y="1379516"/>
            <a:chExt cx="816300" cy="655198"/>
          </a:xfrm>
        </p:grpSpPr>
        <p:grpSp>
          <p:nvGrpSpPr>
            <p:cNvPr id="159" name="Google Shape;159;p27"/>
            <p:cNvGrpSpPr/>
            <p:nvPr/>
          </p:nvGrpSpPr>
          <p:grpSpPr>
            <a:xfrm>
              <a:off x="277646" y="1379516"/>
              <a:ext cx="716646" cy="655198"/>
              <a:chOff x="0" y="-56030"/>
              <a:chExt cx="812800" cy="812800"/>
            </a:xfrm>
          </p:grpSpPr>
          <p:sp>
            <p:nvSpPr>
              <p:cNvPr id="160" name="Google Shape;160;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2" name="Google Shape;162;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163" name="Google Shape;163;p27"/>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64" name="Google Shape;164;p27"/>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65" name="Google Shape;165;p27"/>
          <p:cNvGrpSpPr/>
          <p:nvPr/>
        </p:nvGrpSpPr>
        <p:grpSpPr>
          <a:xfrm>
            <a:off x="6557444" y="3367141"/>
            <a:ext cx="816300" cy="655198"/>
            <a:chOff x="227819" y="1379516"/>
            <a:chExt cx="816300" cy="655198"/>
          </a:xfrm>
        </p:grpSpPr>
        <p:grpSp>
          <p:nvGrpSpPr>
            <p:cNvPr id="166" name="Google Shape;166;p27"/>
            <p:cNvGrpSpPr/>
            <p:nvPr/>
          </p:nvGrpSpPr>
          <p:grpSpPr>
            <a:xfrm>
              <a:off x="277646" y="1379516"/>
              <a:ext cx="716646" cy="655198"/>
              <a:chOff x="0" y="-56030"/>
              <a:chExt cx="812800" cy="812800"/>
            </a:xfrm>
          </p:grpSpPr>
          <p:sp>
            <p:nvSpPr>
              <p:cNvPr id="167" name="Google Shape;167;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9" name="Google Shape;169;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170" name="Google Shape;170;p27"/>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71" name="Google Shape;171;p27"/>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72" name="Google Shape;172;p27"/>
          <p:cNvGrpSpPr/>
          <p:nvPr/>
        </p:nvGrpSpPr>
        <p:grpSpPr>
          <a:xfrm>
            <a:off x="227819" y="5341916"/>
            <a:ext cx="816300" cy="655198"/>
            <a:chOff x="227819" y="1379516"/>
            <a:chExt cx="816300" cy="655198"/>
          </a:xfrm>
        </p:grpSpPr>
        <p:grpSp>
          <p:nvGrpSpPr>
            <p:cNvPr id="173" name="Google Shape;173;p27"/>
            <p:cNvGrpSpPr/>
            <p:nvPr/>
          </p:nvGrpSpPr>
          <p:grpSpPr>
            <a:xfrm>
              <a:off x="277646" y="1379516"/>
              <a:ext cx="716646" cy="655198"/>
              <a:chOff x="0" y="-56030"/>
              <a:chExt cx="812800" cy="812800"/>
            </a:xfrm>
          </p:grpSpPr>
          <p:sp>
            <p:nvSpPr>
              <p:cNvPr id="174" name="Google Shape;174;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76" name="Google Shape;176;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177" name="Google Shape;177;p27"/>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78" name="Google Shape;178;p27"/>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79" name="Google Shape;179;p27"/>
          <p:cNvGrpSpPr/>
          <p:nvPr/>
        </p:nvGrpSpPr>
        <p:grpSpPr>
          <a:xfrm>
            <a:off x="6557444" y="7329541"/>
            <a:ext cx="816300" cy="655198"/>
            <a:chOff x="227819" y="1379516"/>
            <a:chExt cx="816300" cy="655198"/>
          </a:xfrm>
        </p:grpSpPr>
        <p:grpSp>
          <p:nvGrpSpPr>
            <p:cNvPr id="180" name="Google Shape;180;p27"/>
            <p:cNvGrpSpPr/>
            <p:nvPr/>
          </p:nvGrpSpPr>
          <p:grpSpPr>
            <a:xfrm>
              <a:off x="277646" y="1379516"/>
              <a:ext cx="716646" cy="655198"/>
              <a:chOff x="0" y="-56030"/>
              <a:chExt cx="812800" cy="812800"/>
            </a:xfrm>
          </p:grpSpPr>
          <p:sp>
            <p:nvSpPr>
              <p:cNvPr id="181" name="Google Shape;181;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3" name="Google Shape;183;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184" name="Google Shape;184;p27"/>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90" name="Google Shape;19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4" name="Google Shape;194;p28"/>
          <p:cNvSpPr txBox="1"/>
          <p:nvPr/>
        </p:nvSpPr>
        <p:spPr>
          <a:xfrm>
            <a:off x="594300" y="655288"/>
            <a:ext cx="6583800" cy="5541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Say-it-in-Six: Summarize the Ten Stages of Genocide</a:t>
            </a:r>
            <a:endParaRPr sz="1200">
              <a:solidFill>
                <a:schemeClr val="dk1"/>
              </a:solidFill>
              <a:latin typeface="Inter"/>
              <a:ea typeface="Inter"/>
              <a:cs typeface="Inter"/>
              <a:sym typeface="Inter"/>
            </a:endParaRPr>
          </a:p>
        </p:txBody>
      </p:sp>
      <p:sp>
        <p:nvSpPr>
          <p:cNvPr id="195" name="Google Shape;195;p28"/>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96" name="Google Shape;196;p28"/>
          <p:cNvGrpSpPr/>
          <p:nvPr/>
        </p:nvGrpSpPr>
        <p:grpSpPr>
          <a:xfrm>
            <a:off x="227819" y="1379516"/>
            <a:ext cx="816300" cy="655198"/>
            <a:chOff x="227819" y="1379516"/>
            <a:chExt cx="816300" cy="655198"/>
          </a:xfrm>
        </p:grpSpPr>
        <p:grpSp>
          <p:nvGrpSpPr>
            <p:cNvPr id="197" name="Google Shape;197;p28"/>
            <p:cNvGrpSpPr/>
            <p:nvPr/>
          </p:nvGrpSpPr>
          <p:grpSpPr>
            <a:xfrm>
              <a:off x="277646" y="1379516"/>
              <a:ext cx="716646" cy="655198"/>
              <a:chOff x="0" y="-56030"/>
              <a:chExt cx="812800" cy="812800"/>
            </a:xfrm>
          </p:grpSpPr>
          <p:sp>
            <p:nvSpPr>
              <p:cNvPr id="198" name="Google Shape;19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0" name="Google Shape;200;p28"/>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201" name="Google Shape;201;p28"/>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202" name="Google Shape;202;p28"/>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203" name="Google Shape;203;p28"/>
          <p:cNvGrpSpPr/>
          <p:nvPr/>
        </p:nvGrpSpPr>
        <p:grpSpPr>
          <a:xfrm>
            <a:off x="6557444" y="3367141"/>
            <a:ext cx="816300" cy="655198"/>
            <a:chOff x="227819" y="1379516"/>
            <a:chExt cx="816300" cy="655198"/>
          </a:xfrm>
        </p:grpSpPr>
        <p:grpSp>
          <p:nvGrpSpPr>
            <p:cNvPr id="204" name="Google Shape;204;p28"/>
            <p:cNvGrpSpPr/>
            <p:nvPr/>
          </p:nvGrpSpPr>
          <p:grpSpPr>
            <a:xfrm>
              <a:off x="277646" y="1379516"/>
              <a:ext cx="716646" cy="655198"/>
              <a:chOff x="0" y="-56030"/>
              <a:chExt cx="812800" cy="812800"/>
            </a:xfrm>
          </p:grpSpPr>
          <p:sp>
            <p:nvSpPr>
              <p:cNvPr id="205" name="Google Shape;205;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7" name="Google Shape;207;p28"/>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208" name="Google Shape;208;p28"/>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209" name="Google Shape;209;p28"/>
          <p:cNvSpPr txBox="1"/>
          <p:nvPr/>
        </p:nvSpPr>
        <p:spPr>
          <a:xfrm>
            <a:off x="827700" y="6196718"/>
            <a:ext cx="6117000" cy="104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sp>
        <p:nvSpPr>
          <p:cNvPr id="214" name="Google Shape;21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215" name="Google Shape;21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8" name="Google Shape;218;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9" name="Google Shape;219;p29"/>
          <p:cNvSpPr txBox="1"/>
          <p:nvPr/>
        </p:nvSpPr>
        <p:spPr>
          <a:xfrm>
            <a:off x="594300" y="6552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220" name="Google Shape;220;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21" name="Google Shape;221;p29"/>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p:txBody>
      </p:sp>
      <p:sp>
        <p:nvSpPr>
          <p:cNvPr id="222" name="Google Shape;222;p29"/>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p:txBody>
      </p:sp>
      <p:cxnSp>
        <p:nvCxnSpPr>
          <p:cNvPr id="223" name="Google Shape;223;p29"/>
          <p:cNvCxnSpPr>
            <a:stCxn id="221" idx="3"/>
            <a:endCxn id="222"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224" name="Google Shape;224;p29"/>
          <p:cNvSpPr txBox="1"/>
          <p:nvPr/>
        </p:nvSpPr>
        <p:spPr>
          <a:xfrm>
            <a:off x="594350" y="5136850"/>
            <a:ext cx="3406200" cy="389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p:txBody>
      </p:sp>
      <p:sp>
        <p:nvSpPr>
          <p:cNvPr id="225" name="Google Shape;225;p29"/>
          <p:cNvSpPr txBox="1"/>
          <p:nvPr/>
        </p:nvSpPr>
        <p:spPr>
          <a:xfrm>
            <a:off x="4231800" y="49592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
        <p:nvSpPr>
          <p:cNvPr id="226" name="Google Shape;226;p29"/>
          <p:cNvSpPr txBox="1"/>
          <p:nvPr/>
        </p:nvSpPr>
        <p:spPr>
          <a:xfrm>
            <a:off x="2584450" y="14160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p:txBody>
      </p:sp>
      <p:sp>
        <p:nvSpPr>
          <p:cNvPr id="227" name="Google Shape;227;p29"/>
          <p:cNvSpPr txBox="1"/>
          <p:nvPr/>
        </p:nvSpPr>
        <p:spPr>
          <a:xfrm>
            <a:off x="4231800" y="7899575"/>
            <a:ext cx="2946300" cy="1588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Sources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b="1">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sp>
        <p:nvSpPr>
          <p:cNvPr id="232" name="Google Shape;232;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233" name="Google Shape;23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4" name="Google Shape;23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5" name="Google Shape;23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6" name="Google Shape;236;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7" name="Google Shape;237;p30"/>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Explain how each stage of genocide occurred in </a:t>
            </a:r>
            <a:r>
              <a:rPr lang="en" sz="1200">
                <a:solidFill>
                  <a:schemeClr val="dk1"/>
                </a:solidFill>
                <a:latin typeface="Halant"/>
                <a:ea typeface="Halant"/>
                <a:cs typeface="Halant"/>
                <a:sym typeface="Halant"/>
              </a:rPr>
              <a:t>the assigned genocide.</a:t>
            </a:r>
            <a:endParaRPr sz="1200">
              <a:solidFill>
                <a:schemeClr val="dk1"/>
              </a:solidFill>
              <a:latin typeface="Halant"/>
              <a:ea typeface="Halant"/>
              <a:cs typeface="Halant"/>
              <a:sym typeface="Halant"/>
            </a:endParaRPr>
          </a:p>
        </p:txBody>
      </p:sp>
      <p:sp>
        <p:nvSpPr>
          <p:cNvPr id="238" name="Google Shape;238;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39" name="Google Shape;239;p30"/>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p:txBody>
      </p:sp>
      <p:grpSp>
        <p:nvGrpSpPr>
          <p:cNvPr id="240" name="Google Shape;240;p30"/>
          <p:cNvGrpSpPr/>
          <p:nvPr/>
        </p:nvGrpSpPr>
        <p:grpSpPr>
          <a:xfrm>
            <a:off x="132802" y="2039739"/>
            <a:ext cx="569563" cy="620245"/>
            <a:chOff x="188887" y="6136025"/>
            <a:chExt cx="623700" cy="671551"/>
          </a:xfrm>
        </p:grpSpPr>
        <p:grpSp>
          <p:nvGrpSpPr>
            <p:cNvPr id="241" name="Google Shape;241;p30"/>
            <p:cNvGrpSpPr/>
            <p:nvPr/>
          </p:nvGrpSpPr>
          <p:grpSpPr>
            <a:xfrm>
              <a:off x="188900" y="6136025"/>
              <a:ext cx="623661" cy="655198"/>
              <a:chOff x="0" y="-56030"/>
              <a:chExt cx="812800" cy="812800"/>
            </a:xfrm>
          </p:grpSpPr>
          <p:sp>
            <p:nvSpPr>
              <p:cNvPr id="242" name="Google Shape;242;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4" name="Google Shape;244;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245" name="Google Shape;245;p30"/>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p:txBody>
      </p:sp>
      <p:grpSp>
        <p:nvGrpSpPr>
          <p:cNvPr id="246" name="Google Shape;246;p30"/>
          <p:cNvGrpSpPr/>
          <p:nvPr/>
        </p:nvGrpSpPr>
        <p:grpSpPr>
          <a:xfrm>
            <a:off x="2647402" y="2039739"/>
            <a:ext cx="569563" cy="620245"/>
            <a:chOff x="188887" y="6136025"/>
            <a:chExt cx="623700" cy="671551"/>
          </a:xfrm>
        </p:grpSpPr>
        <p:grpSp>
          <p:nvGrpSpPr>
            <p:cNvPr id="247" name="Google Shape;247;p30"/>
            <p:cNvGrpSpPr/>
            <p:nvPr/>
          </p:nvGrpSpPr>
          <p:grpSpPr>
            <a:xfrm>
              <a:off x="188900" y="6136025"/>
              <a:ext cx="623661" cy="655198"/>
              <a:chOff x="0" y="-56030"/>
              <a:chExt cx="812800" cy="812800"/>
            </a:xfrm>
          </p:grpSpPr>
          <p:sp>
            <p:nvSpPr>
              <p:cNvPr id="248" name="Google Shape;248;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0" name="Google Shape;250;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251" name="Google Shape;251;p30"/>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p:txBody>
      </p:sp>
      <p:grpSp>
        <p:nvGrpSpPr>
          <p:cNvPr id="252" name="Google Shape;252;p30"/>
          <p:cNvGrpSpPr/>
          <p:nvPr/>
        </p:nvGrpSpPr>
        <p:grpSpPr>
          <a:xfrm>
            <a:off x="5162002" y="2039739"/>
            <a:ext cx="569563" cy="620245"/>
            <a:chOff x="188887" y="6136025"/>
            <a:chExt cx="623700" cy="671551"/>
          </a:xfrm>
        </p:grpSpPr>
        <p:grpSp>
          <p:nvGrpSpPr>
            <p:cNvPr id="253" name="Google Shape;253;p30"/>
            <p:cNvGrpSpPr/>
            <p:nvPr/>
          </p:nvGrpSpPr>
          <p:grpSpPr>
            <a:xfrm>
              <a:off x="188900" y="6136025"/>
              <a:ext cx="623661" cy="655198"/>
              <a:chOff x="0" y="-56030"/>
              <a:chExt cx="812800" cy="812800"/>
            </a:xfrm>
          </p:grpSpPr>
          <p:sp>
            <p:nvSpPr>
              <p:cNvPr id="254" name="Google Shape;254;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6" name="Google Shape;256;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257" name="Google Shape;257;p30"/>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p:txBody>
      </p:sp>
      <p:grpSp>
        <p:nvGrpSpPr>
          <p:cNvPr id="258" name="Google Shape;258;p30"/>
          <p:cNvGrpSpPr/>
          <p:nvPr/>
        </p:nvGrpSpPr>
        <p:grpSpPr>
          <a:xfrm>
            <a:off x="132802" y="3792339"/>
            <a:ext cx="569563" cy="620245"/>
            <a:chOff x="188887" y="6136025"/>
            <a:chExt cx="623700" cy="671551"/>
          </a:xfrm>
        </p:grpSpPr>
        <p:grpSp>
          <p:nvGrpSpPr>
            <p:cNvPr id="259" name="Google Shape;259;p30"/>
            <p:cNvGrpSpPr/>
            <p:nvPr/>
          </p:nvGrpSpPr>
          <p:grpSpPr>
            <a:xfrm>
              <a:off x="188900" y="6136025"/>
              <a:ext cx="623661" cy="655198"/>
              <a:chOff x="0" y="-56030"/>
              <a:chExt cx="812800" cy="812800"/>
            </a:xfrm>
          </p:grpSpPr>
          <p:sp>
            <p:nvSpPr>
              <p:cNvPr id="260" name="Google Shape;260;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2" name="Google Shape;262;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263" name="Google Shape;263;p30"/>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p:txBody>
      </p:sp>
      <p:grpSp>
        <p:nvGrpSpPr>
          <p:cNvPr id="264" name="Google Shape;264;p30"/>
          <p:cNvGrpSpPr/>
          <p:nvPr/>
        </p:nvGrpSpPr>
        <p:grpSpPr>
          <a:xfrm>
            <a:off x="2647402" y="3792339"/>
            <a:ext cx="569563" cy="620245"/>
            <a:chOff x="188887" y="6136025"/>
            <a:chExt cx="623700" cy="671551"/>
          </a:xfrm>
        </p:grpSpPr>
        <p:grpSp>
          <p:nvGrpSpPr>
            <p:cNvPr id="265" name="Google Shape;265;p30"/>
            <p:cNvGrpSpPr/>
            <p:nvPr/>
          </p:nvGrpSpPr>
          <p:grpSpPr>
            <a:xfrm>
              <a:off x="188900" y="6136025"/>
              <a:ext cx="623661" cy="655198"/>
              <a:chOff x="0" y="-56030"/>
              <a:chExt cx="812800" cy="812800"/>
            </a:xfrm>
          </p:grpSpPr>
          <p:sp>
            <p:nvSpPr>
              <p:cNvPr id="266" name="Google Shape;266;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8" name="Google Shape;268;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269" name="Google Shape;269;p30"/>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p:txBody>
      </p:sp>
      <p:grpSp>
        <p:nvGrpSpPr>
          <p:cNvPr id="270" name="Google Shape;270;p30"/>
          <p:cNvGrpSpPr/>
          <p:nvPr/>
        </p:nvGrpSpPr>
        <p:grpSpPr>
          <a:xfrm>
            <a:off x="5162002" y="3792339"/>
            <a:ext cx="569563" cy="620245"/>
            <a:chOff x="188887" y="6136025"/>
            <a:chExt cx="623700" cy="671551"/>
          </a:xfrm>
        </p:grpSpPr>
        <p:grpSp>
          <p:nvGrpSpPr>
            <p:cNvPr id="271" name="Google Shape;271;p30"/>
            <p:cNvGrpSpPr/>
            <p:nvPr/>
          </p:nvGrpSpPr>
          <p:grpSpPr>
            <a:xfrm>
              <a:off x="188900" y="6136025"/>
              <a:ext cx="623661" cy="655198"/>
              <a:chOff x="0" y="-56030"/>
              <a:chExt cx="812800" cy="812800"/>
            </a:xfrm>
          </p:grpSpPr>
          <p:sp>
            <p:nvSpPr>
              <p:cNvPr id="272" name="Google Shape;272;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74" name="Google Shape;274;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275" name="Google Shape;275;p30"/>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p:txBody>
      </p:sp>
      <p:grpSp>
        <p:nvGrpSpPr>
          <p:cNvPr id="276" name="Google Shape;276;p30"/>
          <p:cNvGrpSpPr/>
          <p:nvPr/>
        </p:nvGrpSpPr>
        <p:grpSpPr>
          <a:xfrm>
            <a:off x="132802" y="5544939"/>
            <a:ext cx="569563" cy="620245"/>
            <a:chOff x="188887" y="6136025"/>
            <a:chExt cx="623700" cy="671551"/>
          </a:xfrm>
        </p:grpSpPr>
        <p:grpSp>
          <p:nvGrpSpPr>
            <p:cNvPr id="277" name="Google Shape;277;p30"/>
            <p:cNvGrpSpPr/>
            <p:nvPr/>
          </p:nvGrpSpPr>
          <p:grpSpPr>
            <a:xfrm>
              <a:off x="188900" y="6136025"/>
              <a:ext cx="623661" cy="655198"/>
              <a:chOff x="0" y="-56030"/>
              <a:chExt cx="812800" cy="812800"/>
            </a:xfrm>
          </p:grpSpPr>
          <p:sp>
            <p:nvSpPr>
              <p:cNvPr id="278" name="Google Shape;278;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0" name="Google Shape;280;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281" name="Google Shape;281;p30"/>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p:txBody>
      </p:sp>
      <p:grpSp>
        <p:nvGrpSpPr>
          <p:cNvPr id="282" name="Google Shape;282;p30"/>
          <p:cNvGrpSpPr/>
          <p:nvPr/>
        </p:nvGrpSpPr>
        <p:grpSpPr>
          <a:xfrm>
            <a:off x="2647402" y="5544939"/>
            <a:ext cx="569563" cy="620245"/>
            <a:chOff x="188887" y="6136025"/>
            <a:chExt cx="623700" cy="671551"/>
          </a:xfrm>
        </p:grpSpPr>
        <p:grpSp>
          <p:nvGrpSpPr>
            <p:cNvPr id="283" name="Google Shape;283;p30"/>
            <p:cNvGrpSpPr/>
            <p:nvPr/>
          </p:nvGrpSpPr>
          <p:grpSpPr>
            <a:xfrm>
              <a:off x="188900" y="6136025"/>
              <a:ext cx="623661" cy="655198"/>
              <a:chOff x="0" y="-56030"/>
              <a:chExt cx="812800" cy="812800"/>
            </a:xfrm>
          </p:grpSpPr>
          <p:sp>
            <p:nvSpPr>
              <p:cNvPr id="284" name="Google Shape;284;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6" name="Google Shape;286;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287" name="Google Shape;287;p30"/>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p:txBody>
      </p:sp>
      <p:grpSp>
        <p:nvGrpSpPr>
          <p:cNvPr id="288" name="Google Shape;288;p30"/>
          <p:cNvGrpSpPr/>
          <p:nvPr/>
        </p:nvGrpSpPr>
        <p:grpSpPr>
          <a:xfrm>
            <a:off x="5162002" y="5544939"/>
            <a:ext cx="569563" cy="620245"/>
            <a:chOff x="188887" y="6136025"/>
            <a:chExt cx="623700" cy="671551"/>
          </a:xfrm>
        </p:grpSpPr>
        <p:grpSp>
          <p:nvGrpSpPr>
            <p:cNvPr id="289" name="Google Shape;289;p30"/>
            <p:cNvGrpSpPr/>
            <p:nvPr/>
          </p:nvGrpSpPr>
          <p:grpSpPr>
            <a:xfrm>
              <a:off x="188900" y="6136025"/>
              <a:ext cx="623661" cy="655198"/>
              <a:chOff x="0" y="-56030"/>
              <a:chExt cx="812800" cy="812800"/>
            </a:xfrm>
          </p:grpSpPr>
          <p:sp>
            <p:nvSpPr>
              <p:cNvPr id="290" name="Google Shape;290;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2" name="Google Shape;292;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293" name="Google Shape;293;p30"/>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p:txBody>
      </p:sp>
      <p:grpSp>
        <p:nvGrpSpPr>
          <p:cNvPr id="294" name="Google Shape;294;p30"/>
          <p:cNvGrpSpPr/>
          <p:nvPr/>
        </p:nvGrpSpPr>
        <p:grpSpPr>
          <a:xfrm>
            <a:off x="132802" y="7297539"/>
            <a:ext cx="569563" cy="620245"/>
            <a:chOff x="188887" y="6136025"/>
            <a:chExt cx="623700" cy="671551"/>
          </a:xfrm>
        </p:grpSpPr>
        <p:grpSp>
          <p:nvGrpSpPr>
            <p:cNvPr id="295" name="Google Shape;295;p30"/>
            <p:cNvGrpSpPr/>
            <p:nvPr/>
          </p:nvGrpSpPr>
          <p:grpSpPr>
            <a:xfrm>
              <a:off x="188900" y="6136025"/>
              <a:ext cx="623661" cy="655198"/>
              <a:chOff x="0" y="-56030"/>
              <a:chExt cx="812800" cy="812800"/>
            </a:xfrm>
          </p:grpSpPr>
          <p:sp>
            <p:nvSpPr>
              <p:cNvPr id="296" name="Google Shape;296;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8" name="Google Shape;298;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299" name="Google Shape;299;p30"/>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3" name="Shape 303"/>
        <p:cNvGrpSpPr/>
        <p:nvPr/>
      </p:nvGrpSpPr>
      <p:grpSpPr>
        <a:xfrm>
          <a:off x="0" y="0"/>
          <a:ext cx="0" cy="0"/>
          <a:chOff x="0" y="0"/>
          <a:chExt cx="0" cy="0"/>
        </a:xfrm>
      </p:grpSpPr>
      <p:pic>
        <p:nvPicPr>
          <p:cNvPr id="304" name="Google Shape;304;p31"/>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305" name="Google Shape;305;p31"/>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How do the Armenian and Holodomor genocides demonstrate the warning signs and consequences of mass atrocities? </a:t>
            </a:r>
            <a:endParaRPr sz="1700">
              <a:solidFill>
                <a:schemeClr val="dk1"/>
              </a:solidFill>
              <a:latin typeface="Inter"/>
              <a:ea typeface="Inter"/>
              <a:cs typeface="Inter"/>
              <a:sym typeface="Inter"/>
            </a:endParaRPr>
          </a:p>
        </p:txBody>
      </p:sp>
      <p:sp>
        <p:nvSpPr>
          <p:cNvPr id="306" name="Google Shape;306;p3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10</a:t>
            </a:r>
            <a:endParaRPr sz="1700">
              <a:solidFill>
                <a:schemeClr val="dk1"/>
              </a:solidFill>
              <a:latin typeface="Halant"/>
              <a:ea typeface="Halant"/>
              <a:cs typeface="Halant"/>
              <a:sym typeface="Halant"/>
            </a:endParaRPr>
          </a:p>
        </p:txBody>
      </p:sp>
      <p:pic>
        <p:nvPicPr>
          <p:cNvPr id="307" name="Google Shape;307;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08" name="Google Shape;30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9" name="Google Shape;30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0" name="Google Shape;310;p31"/>
          <p:cNvSpPr txBox="1"/>
          <p:nvPr/>
        </p:nvSpPr>
        <p:spPr>
          <a:xfrm>
            <a:off x="332775" y="3246100"/>
            <a:ext cx="7118400" cy="622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latin typeface="Halant"/>
                <a:ea typeface="Halant"/>
                <a:cs typeface="Halant"/>
                <a:sym typeface="Halant"/>
              </a:rPr>
              <a:t>Directions</a:t>
            </a:r>
            <a:r>
              <a:rPr b="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While meeting with a partner from the other </a:t>
            </a:r>
            <a:r>
              <a:rPr lang="en" sz="1200">
                <a:latin typeface="Halant"/>
                <a:ea typeface="Halant"/>
                <a:cs typeface="Halant"/>
                <a:sym typeface="Halant"/>
              </a:rPr>
              <a:t>genocide</a:t>
            </a:r>
            <a:r>
              <a:rPr lang="en" sz="1200">
                <a:solidFill>
                  <a:srgbClr val="000000"/>
                </a:solidFill>
                <a:latin typeface="Halant"/>
                <a:ea typeface="Halant"/>
                <a:cs typeface="Halant"/>
                <a:sym typeface="Halant"/>
              </a:rPr>
              <a:t>, answer the following questions.</a:t>
            </a:r>
            <a:endParaRPr sz="1200">
              <a:solidFill>
                <a:srgbClr val="000000"/>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rgbClr val="000000"/>
              </a:solidFill>
              <a:latin typeface="Halant"/>
              <a:ea typeface="Halant"/>
              <a:cs typeface="Halant"/>
              <a:sym typeface="Halant"/>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chart.</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What is a similarity between the </a:t>
            </a:r>
            <a:r>
              <a:rPr lang="en" sz="1200">
                <a:latin typeface="Inter"/>
                <a:ea typeface="Inter"/>
                <a:cs typeface="Inter"/>
                <a:sym typeface="Inter"/>
              </a:rPr>
              <a:t>Armenian and Holodomor Genocides</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What is a difference </a:t>
            </a:r>
            <a:r>
              <a:rPr lang="en" sz="1200">
                <a:solidFill>
                  <a:schemeClr val="dk1"/>
                </a:solidFill>
                <a:latin typeface="Inter"/>
                <a:ea typeface="Inter"/>
                <a:cs typeface="Inter"/>
                <a:sym typeface="Inter"/>
              </a:rPr>
              <a:t>between the Armenian and Holodomor Genocides?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300">
              <a:solidFill>
                <a:srgbClr val="E95C3D"/>
              </a:solidFill>
              <a:latin typeface="Inter"/>
              <a:ea typeface="Inter"/>
              <a:cs typeface="Inter"/>
              <a:sym typeface="Inter"/>
            </a:endParaRPr>
          </a:p>
        </p:txBody>
      </p:sp>
      <p:graphicFrame>
        <p:nvGraphicFramePr>
          <p:cNvPr id="311" name="Google Shape;311;p31"/>
          <p:cNvGraphicFramePr/>
          <p:nvPr/>
        </p:nvGraphicFramePr>
        <p:xfrm>
          <a:off x="332775" y="3962400"/>
          <a:ext cx="3000000" cy="3000000"/>
        </p:xfrm>
        <a:graphic>
          <a:graphicData uri="http://schemas.openxmlformats.org/drawingml/2006/table">
            <a:tbl>
              <a:tblPr>
                <a:noFill/>
                <a:tableStyleId>{DD2CACCC-DD48-4A37-853D-D99312609857}</a:tableStyleId>
              </a:tblPr>
              <a:tblGrid>
                <a:gridCol w="1489100"/>
                <a:gridCol w="2814575"/>
                <a:gridCol w="2814575"/>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Armenian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Holodomor</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cause?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an effect?</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Provide an example of how it fits in the 10 Stages of Genocide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312" name="Google Shape;312;p31"/>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